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0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9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4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7A4DA8-44FD-4649-A477-E6389DEA1F7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9FE083-FDA0-4385-B11E-7865B5F275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91927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9523" y="2333540"/>
            <a:ext cx="9068586" cy="2590800"/>
          </a:xfrm>
        </p:spPr>
        <p:txBody>
          <a:bodyPr/>
          <a:lstStyle/>
          <a:p>
            <a:r>
              <a:rPr lang="ru-RU" dirty="0" smtClean="0"/>
              <a:t>Книги-юбиляры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0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940242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Иван Тургенев «Накануне»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3002745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Накануне</a:t>
            </a:r>
            <a:r>
              <a:rPr lang="ru-RU" sz="1100" dirty="0"/>
              <a:t>» — роман Ивана Сергеевича Тургенева, опубликованный в 1860 году</a:t>
            </a:r>
            <a:r>
              <a:rPr lang="ru-RU" sz="1100" dirty="0" smtClean="0"/>
              <a:t>.</a:t>
            </a:r>
          </a:p>
          <a:p>
            <a:pPr marL="0" indent="0" algn="just">
              <a:buNone/>
            </a:pPr>
            <a:r>
              <a:rPr lang="ru-RU" sz="1100" dirty="0"/>
              <a:t>Заглавие своего произведения сам автор объяснял так: </a:t>
            </a:r>
            <a:r>
              <a:rPr lang="ru-RU" sz="1100" dirty="0" smtClean="0"/>
              <a:t>«Повесть </a:t>
            </a:r>
            <a:r>
              <a:rPr lang="ru-RU" sz="1100" dirty="0"/>
              <a:t>"Накануне" названа мною так ввиду времени ее появления (1860 - за год до освобождения крестьян)... Новая жизнь началась тогда в России - и такие фигуры, как Елена и Инсаров, являются провозвестниками этой новой </a:t>
            </a:r>
            <a:r>
              <a:rPr lang="ru-RU" sz="1100" dirty="0" smtClean="0"/>
              <a:t>жизни». </a:t>
            </a:r>
            <a:r>
              <a:rPr lang="ru-RU" sz="1100" dirty="0"/>
              <a:t>Тургенев занят поиском положительного героя - молодого, сильного, с новой идеологией, </a:t>
            </a:r>
            <a:r>
              <a:rPr lang="ru-RU" sz="1100" dirty="0" smtClean="0"/>
              <a:t>«сознательно-героической натуры». </a:t>
            </a:r>
          </a:p>
          <a:p>
            <a:pPr marL="0" indent="0" algn="just">
              <a:buNone/>
            </a:pPr>
            <a:r>
              <a:rPr lang="ru-RU" sz="1100" dirty="0" smtClean="0"/>
              <a:t>Идеи </a:t>
            </a:r>
            <a:r>
              <a:rPr lang="ru-RU" sz="1100" dirty="0"/>
              <a:t>и мотивы романа были подробно проанализированы с прогрессивных позиций Н. А. Добролюбовым в журнале «Современник» в январе 1860 года (статья «Когда же придет настоящий день?»). Добролюбов отмечает чуткость Тургенева как писателя к насущным общественным вопросам и останавливается на том, как автор раскрывает некоторые из этих тем в своём новом романе.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160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1" y="1527587"/>
            <a:ext cx="2977855" cy="452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66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Михаил Лермонтов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«Герой нашего времени»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880941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Герой нашего времени</a:t>
            </a:r>
            <a:r>
              <a:rPr lang="ru-RU" sz="1100" dirty="0"/>
              <a:t>» — первый в русской прозе лирико-психологический роман, написанный Михаилом Юрьевичем Лермонтовым в 1838—1840 годах. Классика русской литературы</a:t>
            </a:r>
            <a:r>
              <a:rPr lang="ru-RU" sz="1100" dirty="0" smtClean="0"/>
              <a:t>.</a:t>
            </a:r>
            <a:endParaRPr lang="ru-RU" sz="1100" dirty="0"/>
          </a:p>
          <a:p>
            <a:pPr marL="0" indent="0" algn="just">
              <a:buNone/>
            </a:pPr>
            <a:r>
              <a:rPr lang="ru-RU" sz="1100" dirty="0"/>
              <a:t>Впервые роман был издан в Санкт-Петербурге в типографии Ильи Глазунова и Кº в 1840 г. в 2 книгах.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В романе Лермонтова соединены пять историй о молодом человеке, которого автор назвал </a:t>
            </a:r>
            <a:r>
              <a:rPr lang="ru-RU" sz="1100" dirty="0" smtClean="0"/>
              <a:t>«героем </a:t>
            </a:r>
            <a:r>
              <a:rPr lang="ru-RU" sz="1100" dirty="0"/>
              <a:t>нашего </a:t>
            </a:r>
            <a:r>
              <a:rPr lang="ru-RU" sz="1100" dirty="0" smtClean="0"/>
              <a:t>времени». </a:t>
            </a:r>
            <a:r>
              <a:rPr lang="ru-RU" sz="1100" dirty="0"/>
              <a:t>С выхода романа в </a:t>
            </a:r>
            <a:r>
              <a:rPr lang="ru-RU" sz="1100" dirty="0" smtClean="0"/>
              <a:t>свет </a:t>
            </a:r>
            <a:r>
              <a:rPr lang="ru-RU" sz="1100" dirty="0"/>
              <a:t>не прекращаются споры о том, иронично или серьезно заглавие? Насколько схож вызывающий весьма противоречивые чувства герой с великим поэтом? Придумал Лермонтов странствующего офицера или, пристально вглядевшись в русскую жизнь, создал портрет </a:t>
            </a:r>
            <a:r>
              <a:rPr lang="ru-RU" sz="1100" dirty="0" smtClean="0"/>
              <a:t>поколения?</a:t>
            </a:r>
          </a:p>
          <a:p>
            <a:pPr marL="0" indent="0" algn="just">
              <a:buNone/>
            </a:pPr>
            <a:r>
              <a:rPr lang="ru-RU" sz="1100" dirty="0"/>
              <a:t>Книгу многократно иллюстрировали известные художники, в числе которых Михаил Врубель (1890—1891</a:t>
            </a:r>
            <a:r>
              <a:rPr lang="ru-RU" sz="1100" dirty="0" smtClean="0"/>
              <a:t>), </a:t>
            </a:r>
            <a:r>
              <a:rPr lang="ru-RU" sz="1100" dirty="0"/>
              <a:t>Илья Репин, Евгений Лансере, Валентин Серов (1891), Леонид </a:t>
            </a:r>
            <a:r>
              <a:rPr lang="ru-RU" sz="1100" dirty="0" err="1"/>
              <a:t>Фейнберг</a:t>
            </a:r>
            <a:r>
              <a:rPr lang="ru-RU" sz="1100" dirty="0"/>
              <a:t>, Михаил </a:t>
            </a:r>
            <a:r>
              <a:rPr lang="ru-RU" sz="1100" dirty="0" err="1"/>
              <a:t>Зичи</a:t>
            </a:r>
            <a:r>
              <a:rPr lang="ru-RU" sz="1100" dirty="0"/>
              <a:t> (1881</a:t>
            </a:r>
            <a:r>
              <a:rPr lang="ru-RU" sz="1100" dirty="0" smtClean="0"/>
              <a:t>), </a:t>
            </a:r>
            <a:r>
              <a:rPr lang="ru-RU" sz="1100" dirty="0"/>
              <a:t>Пётр </a:t>
            </a:r>
            <a:r>
              <a:rPr lang="ru-RU" sz="1100" dirty="0" err="1"/>
              <a:t>Боклевский</a:t>
            </a:r>
            <a:r>
              <a:rPr lang="ru-RU" sz="1100" dirty="0"/>
              <a:t>, Дементий </a:t>
            </a:r>
            <a:r>
              <a:rPr lang="ru-RU" sz="1100" dirty="0" err="1"/>
              <a:t>Шмаринов</a:t>
            </a:r>
            <a:r>
              <a:rPr lang="ru-RU" sz="1100" dirty="0"/>
              <a:t> (1941), Николай </a:t>
            </a:r>
            <a:r>
              <a:rPr lang="ru-RU" sz="1100" dirty="0" err="1"/>
              <a:t>Дубовский</a:t>
            </a:r>
            <a:r>
              <a:rPr lang="ru-RU" sz="1100" dirty="0"/>
              <a:t> (1890) и Владимир </a:t>
            </a:r>
            <a:r>
              <a:rPr lang="ru-RU" sz="1100" dirty="0" err="1"/>
              <a:t>Бехтеев</a:t>
            </a:r>
            <a:r>
              <a:rPr lang="ru-RU" sz="1100" dirty="0"/>
              <a:t> (1939). </a:t>
            </a:r>
            <a:endParaRPr lang="ru-RU" sz="11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180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1" y="1527588"/>
            <a:ext cx="2899702" cy="454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91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Стендаль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«Красное и чёрное»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982541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«Красное и чёрное</a:t>
            </a:r>
            <a:r>
              <a:rPr lang="ru-RU" sz="1100" dirty="0" smtClean="0"/>
              <a:t>» — </a:t>
            </a:r>
            <a:r>
              <a:rPr lang="ru-RU" sz="1100" dirty="0"/>
              <a:t>роман Стендаля, опубликованный в 1830 году. Действие романа происходит в 1820-е годы во Франции. Роман получил широкую известность в последней трети XIX века как ключевой образчик-предшественник психологического реализма — направления, которое к тому времени стало преобладающим в европейской литературе. В 1874 году журнал «Отечественные записки» опубликовал первый перевод книги на русский язык, подготовленный А. Н. Плещеевым.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Традиционно принято было считать, что названия цветов, вынесенные в заглавие романа, символизируют стоящий перед главным героем выбор между карьерой в церкви (чёрный цвет одежд клириков) и в армии (красный цвет офицерского мундира</a:t>
            </a:r>
            <a:r>
              <a:rPr lang="ru-RU" sz="1100" dirty="0" smtClean="0"/>
              <a:t>). </a:t>
            </a:r>
            <a:r>
              <a:rPr lang="ru-RU" sz="1100" dirty="0"/>
              <a:t>Впоследствии было выдвинуто немало гипотез, почему автор выбрал для романа такое название, но однозначного мнения на этот счёт в литературоведении так и не </a:t>
            </a:r>
            <a:r>
              <a:rPr lang="ru-RU" sz="1100" dirty="0" smtClean="0"/>
              <a:t>сформировалось. </a:t>
            </a:r>
            <a:r>
              <a:rPr lang="ru-RU" sz="1100" dirty="0"/>
              <a:t>Следующий роман Стендаля, оставшийся незаконченным, имел в рукописи сходное название — «Красное и белое». </a:t>
            </a:r>
            <a:endParaRPr lang="ru-RU" sz="11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190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1" y="1527588"/>
            <a:ext cx="2891887" cy="455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33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Александр Пушкин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«Руслан и Людмила»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3065268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Руслан </a:t>
            </a:r>
            <a:r>
              <a:rPr lang="ru-RU" sz="1100" dirty="0"/>
              <a:t>и </a:t>
            </a:r>
            <a:r>
              <a:rPr lang="ru-RU" sz="1100" dirty="0" smtClean="0"/>
              <a:t>Людмила</a:t>
            </a:r>
            <a:r>
              <a:rPr lang="ru-RU" sz="1100" dirty="0"/>
              <a:t>» — первая законченная поэма Александра Сергеевича Пушкина; волшебная сказка, вдохновлённая древнерусскими былинами.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Поэма была написана в 1818—1820, после окончания Лицея; Пушкин иногда указывал, что начал писать поэму ещё в Лицее, но, по-видимому, к этому времени относятся лишь самые общие замыслы, едва ли текст. Ведя после выхода из Лицея в Петербурге жизнь «самую рассеянную», Пушкин работал над поэмой в основном во время болезней.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Поэма начала печататься в «Сыне отечества» весной 1820 года в отрывках, первое отдельное издание вышло в мае того же года (как раз в дни ссылки Пушкина на юг) и вызвало возмущённые отклики многих критиков, усмотревших в ней «безнравственность» и «неприличия» (А. Ф. </a:t>
            </a:r>
            <a:r>
              <a:rPr lang="ru-RU" sz="1100" dirty="0" err="1"/>
              <a:t>Воейков</a:t>
            </a:r>
            <a:r>
              <a:rPr lang="ru-RU" sz="1100" dirty="0"/>
              <a:t>, начавший было журнальную публикацию нейтрально-доброжелательного разбора </a:t>
            </a:r>
            <a:r>
              <a:rPr lang="ru-RU" sz="1100" dirty="0" smtClean="0"/>
              <a:t>поэмы, </a:t>
            </a:r>
            <a:r>
              <a:rPr lang="ru-RU" sz="1100" dirty="0"/>
              <a:t>в последней части отзыва под влиянием И. И. Дмитриева раскритиковал её).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200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1527586"/>
            <a:ext cx="3564011" cy="452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56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Джованни Боккаччо «Декамерон»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893636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50" dirty="0"/>
              <a:t>«</a:t>
            </a:r>
            <a:r>
              <a:rPr lang="ru-RU" sz="1050" dirty="0" smtClean="0"/>
              <a:t>Декамерон» — </a:t>
            </a:r>
            <a:r>
              <a:rPr lang="ru-RU" sz="1050" dirty="0"/>
              <a:t>собрание ста новелл итальянского писателя Джованни Боккаччо, одна из самых знаменитых книг раннего итальянского Ренессанса, написанная приблизительно в 1352—1354 годы. Большинство новелл этой книги посвящено теме любви, начиная от её эротического и заканчивая трагическим аспектами</a:t>
            </a:r>
            <a:r>
              <a:rPr lang="ru-RU" sz="1050" dirty="0" smtClean="0"/>
              <a:t>.</a:t>
            </a:r>
          </a:p>
          <a:p>
            <a:pPr marL="0" indent="0" algn="just">
              <a:buNone/>
            </a:pPr>
            <a:r>
              <a:rPr lang="ru-RU" sz="1050" dirty="0"/>
              <a:t>Традиционно считается, что книга была создана в 1348—1351 </a:t>
            </a:r>
            <a:r>
              <a:rPr lang="ru-RU" sz="1050" dirty="0" smtClean="0"/>
              <a:t>годы </a:t>
            </a:r>
            <a:r>
              <a:rPr lang="ru-RU" sz="1050" dirty="0"/>
              <a:t>частью в Неаполе, частью во Флоренции (по другому мнению, в 1353-54</a:t>
            </a:r>
            <a:r>
              <a:rPr lang="ru-RU" sz="1050" dirty="0" smtClean="0"/>
              <a:t>). </a:t>
            </a:r>
            <a:r>
              <a:rPr lang="ru-RU" sz="1050" dirty="0"/>
              <a:t>Тем не менее, точных сведений о датах её создания нет. Скорее всего, многие из новелл были задуманы Боккаччо ещё до чумы 1348 года (в которой умерли его отец и дочь), послужившей толчком его вдохновению и ставшей сюжетообразующим </a:t>
            </a:r>
            <a:r>
              <a:rPr lang="ru-RU" sz="1050" dirty="0" smtClean="0"/>
              <a:t>событием. </a:t>
            </a:r>
            <a:r>
              <a:rPr lang="ru-RU" sz="1050" dirty="0"/>
              <a:t>Существует предположение, подкрепляемое намеком Боккаччо в одном из писем, что он написал книгу по желанию королевы </a:t>
            </a:r>
            <a:r>
              <a:rPr lang="ru-RU" sz="1050" dirty="0" err="1"/>
              <a:t>Джованны</a:t>
            </a:r>
            <a:r>
              <a:rPr lang="ru-RU" sz="1050" dirty="0"/>
              <a:t> </a:t>
            </a:r>
            <a:r>
              <a:rPr lang="ru-RU" sz="1050" dirty="0" smtClean="0"/>
              <a:t>Неаполитанской.</a:t>
            </a:r>
            <a:endParaRPr lang="ru-RU" sz="1050" dirty="0"/>
          </a:p>
          <a:p>
            <a:pPr marL="0" indent="0" algn="just">
              <a:buNone/>
            </a:pPr>
            <a:r>
              <a:rPr lang="ru-RU" sz="1050" dirty="0" smtClean="0"/>
              <a:t>После </a:t>
            </a:r>
            <a:r>
              <a:rPr lang="ru-RU" sz="1050" dirty="0"/>
              <a:t>опубликования законченной книги Боккаччо неоднократно возвращался к тексту, переписывая и исправляя его. Основным источником современных изданий, исследований и комментариев является его авторский манускрипт 1370 года. Эта рукопись включена в берлинский кодекс </a:t>
            </a:r>
            <a:r>
              <a:rPr lang="ru-RU" sz="1050" dirty="0" err="1"/>
              <a:t>Hamilton</a:t>
            </a:r>
            <a:r>
              <a:rPr lang="ru-RU" sz="1050" dirty="0"/>
              <a:t> 1470.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670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1527586"/>
            <a:ext cx="2938780" cy="453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4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901082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«Песнь о Роланде»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799053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50" dirty="0"/>
              <a:t>«Песнь о </a:t>
            </a:r>
            <a:r>
              <a:rPr lang="ru-RU" sz="1050" dirty="0" smtClean="0"/>
              <a:t>Роланде» — </a:t>
            </a:r>
            <a:r>
              <a:rPr lang="ru-RU" sz="1050" dirty="0"/>
              <a:t>одна из самых известных и значительных героических поэм в жанре старофранцузской </a:t>
            </a:r>
            <a:r>
              <a:rPr lang="ru-RU" sz="1050" dirty="0" smtClean="0"/>
              <a:t>жесты</a:t>
            </a:r>
            <a:r>
              <a:rPr lang="ru-RU" sz="1050" dirty="0"/>
              <a:t>, повествующая о битве в </a:t>
            </a:r>
            <a:r>
              <a:rPr lang="ru-RU" sz="1050" dirty="0" err="1"/>
              <a:t>Ронсевальском</a:t>
            </a:r>
            <a:r>
              <a:rPr lang="ru-RU" sz="1050" dirty="0"/>
              <a:t> ущелье между армией Карла Великого и войском басков. Древнейшее крупное произведение французской литературы. </a:t>
            </a:r>
            <a:endParaRPr lang="ru-RU" sz="1050" dirty="0" smtClean="0"/>
          </a:p>
          <a:p>
            <a:pPr marL="0" indent="0" algn="just">
              <a:buNone/>
            </a:pPr>
            <a:r>
              <a:rPr lang="ru-RU" sz="1050" dirty="0"/>
              <a:t>До нашего времени дошло 9 рукописей «Песни о Роланде» на старофранцузском языке. Канонической считается Оксфордская рукопись, написанная между 1129 и 1165 годами на англо-нормандском диалекте и хранящаяся в Бодлианской библиотеке Оксфордского </a:t>
            </a:r>
            <a:r>
              <a:rPr lang="ru-RU" sz="1050" dirty="0" smtClean="0"/>
              <a:t>университета. </a:t>
            </a:r>
            <a:r>
              <a:rPr lang="ru-RU" sz="1050" dirty="0"/>
              <a:t>По-видимому, она была своего рода «шпаргалкой», использовавшейся для того, чтобы освежить память певца, когда возникала </a:t>
            </a:r>
            <a:r>
              <a:rPr lang="ru-RU" sz="1050" dirty="0" smtClean="0"/>
              <a:t>необходимость.</a:t>
            </a:r>
            <a:endParaRPr lang="ru-RU" sz="1050" dirty="0"/>
          </a:p>
          <a:p>
            <a:pPr marL="0" indent="0" algn="just">
              <a:buNone/>
            </a:pPr>
            <a:r>
              <a:rPr lang="ru-RU" sz="1050" dirty="0"/>
              <a:t>Существует две теории происхождения: </a:t>
            </a:r>
            <a:r>
              <a:rPr lang="ru-RU" sz="1050" dirty="0" err="1"/>
              <a:t>Бедье</a:t>
            </a:r>
            <a:r>
              <a:rPr lang="ru-RU" sz="1050" dirty="0"/>
              <a:t> считает, что автор — некий </a:t>
            </a:r>
            <a:r>
              <a:rPr lang="ru-RU" sz="1050" dirty="0" err="1"/>
              <a:t>Турольд</a:t>
            </a:r>
            <a:r>
              <a:rPr lang="ru-RU" sz="1050" dirty="0"/>
              <a:t>, клирик XII в. </a:t>
            </a:r>
            <a:r>
              <a:rPr lang="ru-RU" sz="1050" dirty="0" err="1"/>
              <a:t>Рамон</a:t>
            </a:r>
            <a:r>
              <a:rPr lang="ru-RU" sz="1050" dirty="0"/>
              <a:t> </a:t>
            </a:r>
            <a:r>
              <a:rPr lang="ru-RU" sz="1050" dirty="0" err="1"/>
              <a:t>Менендес</a:t>
            </a:r>
            <a:r>
              <a:rPr lang="ru-RU" sz="1050" dirty="0"/>
              <a:t> </a:t>
            </a:r>
            <a:r>
              <a:rPr lang="ru-RU" sz="1050" dirty="0" err="1"/>
              <a:t>Пидаль</a:t>
            </a:r>
            <a:r>
              <a:rPr lang="ru-RU" sz="1050" dirty="0"/>
              <a:t> выдвигает теорию постепенного возникновения эпоса, ядро которого развивается сказителями. В произведении повествуется о гибели в битве в </a:t>
            </a:r>
            <a:r>
              <a:rPr lang="ru-RU" sz="1050" dirty="0" err="1"/>
              <a:t>Ронсевальском</a:t>
            </a:r>
            <a:r>
              <a:rPr lang="ru-RU" sz="1050" dirty="0"/>
              <a:t> ущелье арьергардного отряда войска Карла Великого, возвращавшегося в августе 778 года из завоевательного похода в Испанию. В поэме противниками франков представлены сарацины (мавры, арабы), хотя в реальности отряд Роланда погиб в сражении с басками.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850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9" y="1527585"/>
            <a:ext cx="2915335" cy="453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90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807" y="260862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Абулькасим </a:t>
            </a:r>
            <a:r>
              <a:rPr lang="ru-RU" sz="2800" b="1" dirty="0">
                <a:solidFill>
                  <a:schemeClr val="accent1"/>
                </a:solidFill>
              </a:rPr>
              <a:t>Фирдоуси </a:t>
            </a:r>
            <a:r>
              <a:rPr lang="ru-RU" sz="2800" b="1" dirty="0" smtClean="0">
                <a:solidFill>
                  <a:schemeClr val="accent1"/>
                </a:solidFill>
              </a:rPr>
              <a:t>«Шахнаме»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848462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/>
              <a:t>«Шахнаме», или «</a:t>
            </a:r>
            <a:r>
              <a:rPr lang="ru-RU" sz="1000" dirty="0" smtClean="0"/>
              <a:t>Шах-</a:t>
            </a:r>
            <a:r>
              <a:rPr lang="ru-RU" sz="1000" dirty="0" err="1" smtClean="0"/>
              <a:t>наме</a:t>
            </a:r>
            <a:r>
              <a:rPr lang="ru-RU" sz="1000" dirty="0" smtClean="0"/>
              <a:t>́</a:t>
            </a:r>
            <a:r>
              <a:rPr lang="ru-RU" sz="1000" dirty="0"/>
              <a:t>» </a:t>
            </a:r>
            <a:r>
              <a:rPr lang="ru-RU" sz="1000" dirty="0" smtClean="0"/>
              <a:t>(«Книга </a:t>
            </a:r>
            <a:r>
              <a:rPr lang="ru-RU" sz="1000" dirty="0"/>
              <a:t>царей», «Книга о царях», «Царь-книга», «Царская книга</a:t>
            </a:r>
            <a:r>
              <a:rPr lang="ru-RU" sz="1000" dirty="0" smtClean="0"/>
              <a:t>»), </a:t>
            </a:r>
            <a:r>
              <a:rPr lang="ru-RU" sz="1000" dirty="0"/>
              <a:t>— выдающийся памятник персидской литературы, национальный эпос иранских народов. В «Книге царей» описывается история Ирана от древних времён до проникновения ислама в </a:t>
            </a:r>
            <a:r>
              <a:rPr lang="en-US" sz="1000" dirty="0"/>
              <a:t>VII </a:t>
            </a:r>
            <a:r>
              <a:rPr lang="ru-RU" sz="1000" dirty="0"/>
              <a:t>веке. Самая длинная поэма, принадлежащая перу одного автора: объём в два раза больше, чем объём «Илиады» и «Одиссеи» вместе </a:t>
            </a:r>
            <a:r>
              <a:rPr lang="ru-RU" sz="1000" dirty="0" smtClean="0"/>
              <a:t>взятых.</a:t>
            </a:r>
            <a:endParaRPr lang="ru-RU" sz="1000" dirty="0"/>
          </a:p>
          <a:p>
            <a:pPr marL="0" indent="0" algn="just">
              <a:buNone/>
            </a:pPr>
            <a:r>
              <a:rPr lang="ru-RU" sz="1000" dirty="0" smtClean="0"/>
              <a:t>Фирдоуси </a:t>
            </a:r>
            <a:r>
              <a:rPr lang="ru-RU" sz="1000" dirty="0"/>
              <a:t>писал «Шахнаме» в течение 35 лет и собрал в поэме большой свод персидского фольклора. Работая над произведением, он использовал не только эпизоды мусульманской истории, но и древнеиранские мифы, и доисламский эпос, и Авесту, священное писание </a:t>
            </a:r>
            <a:r>
              <a:rPr lang="ru-RU" sz="1000" dirty="0" err="1"/>
              <a:t>зороастрийцев</a:t>
            </a:r>
            <a:r>
              <a:rPr lang="ru-RU" sz="1000" dirty="0"/>
              <a:t>. Фирдоуси включил в поэму также тысячу бейтов, написанных его предшественником </a:t>
            </a:r>
            <a:r>
              <a:rPr lang="ru-RU" sz="1000" dirty="0" err="1"/>
              <a:t>Дакики</a:t>
            </a:r>
            <a:r>
              <a:rPr lang="ru-RU" sz="1000" dirty="0"/>
              <a:t>, погибшим в молодости и не успевшим завершить свой труд</a:t>
            </a:r>
            <a:r>
              <a:rPr lang="ru-RU" sz="1000" dirty="0" smtClean="0"/>
              <a:t>.</a:t>
            </a:r>
            <a:endParaRPr lang="ru-RU" sz="1000" dirty="0"/>
          </a:p>
          <a:p>
            <a:pPr marL="0" indent="0" algn="just">
              <a:buNone/>
            </a:pPr>
            <a:r>
              <a:rPr lang="ru-RU" sz="1000" dirty="0"/>
              <a:t>Условно принято делить «Шахнаме» на три части: мифологическая, героическая и историческая</a:t>
            </a:r>
            <a:r>
              <a:rPr lang="ru-RU" sz="1000" dirty="0" smtClean="0"/>
              <a:t>.</a:t>
            </a:r>
            <a:endParaRPr lang="ru-RU" sz="1000" dirty="0"/>
          </a:p>
          <a:p>
            <a:pPr marL="0" indent="0" algn="just">
              <a:buNone/>
            </a:pPr>
            <a:r>
              <a:rPr lang="ru-RU" sz="1000" dirty="0"/>
              <a:t>Эпос имеет чрезвычайно важное языковое значение. Книга о царях, написанная целиком на персидском языке, сыграла ключевую роль в возрождении персидского языка, попавшего под арабское влияние.</a:t>
            </a:r>
          </a:p>
          <a:p>
            <a:pPr marL="0" indent="0" algn="just">
              <a:buNone/>
            </a:pPr>
            <a:endParaRPr lang="ru-RU" sz="105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485556" y="874801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1010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9" y="1527585"/>
            <a:ext cx="2833772" cy="453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17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38364" y="1550017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79" y="1750905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562052" y="1741314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Василь Быков «Сотников»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64108" y="3097287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«Сотников</a:t>
            </a:r>
            <a:r>
              <a:rPr lang="ru-RU" dirty="0"/>
              <a:t>» («Ликвидация») — повесть Василя Быкова, написанная в 1969 году. Замысел и сюжет произведения подсказаны автору встречей с бывшим однополчанином, который считался погибшим. Повесть впервые опубликована в журнале «Новый мир» (1970, № 5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августе 1944 года, проезжая мимо румынского села, лейтенант Василь Быков увидел в группе пленных немцев человека, с которым когда-то служил в одном полку. В ходе разговора с пленным удалось узнать, что после ранения он попал в концлагерь, там — временно, как ему казалось, — согласился сотрудничать с </a:t>
            </a:r>
            <a:r>
              <a:rPr lang="ru-RU" dirty="0" err="1"/>
              <a:t>власовцами</a:t>
            </a:r>
            <a:r>
              <a:rPr lang="ru-RU" dirty="0"/>
              <a:t> и все эти годы прожил в ожидании удобного случая, надеясь </a:t>
            </a:r>
            <a:r>
              <a:rPr lang="ru-RU" dirty="0" smtClean="0"/>
              <a:t>сбежать. Случай </a:t>
            </a:r>
            <a:r>
              <a:rPr lang="ru-RU" dirty="0"/>
              <a:t>так и не представился, и бывший однополчанин изо дня в день «увязал в отступничестве». Эта встреча заставила будущего писателя задуматься, на что же способен человек «перед сокрушающей силой бесчеловечных обстоятельств</a:t>
            </a:r>
            <a:r>
              <a:rPr lang="ru-RU" dirty="0" smtClean="0"/>
              <a:t>». </a:t>
            </a:r>
          </a:p>
          <a:p>
            <a:pPr marL="0" indent="0" algn="just">
              <a:buNone/>
            </a:pPr>
            <a:r>
              <a:rPr lang="ru-RU" dirty="0"/>
              <a:t>Изначально предполагалось, что повесть «Ликвидация», работа над которой завершилась в июле 1969 года, будет напечатана в белорусском журнале «Полымя». Но за те полгода, что произведение готовилось к публикации, Василь Быков перевёл его на русский язык и отправил в «Новый мир».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35648" y="846942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5</a:t>
            </a:r>
            <a:r>
              <a:rPr lang="ru-RU" b="1" dirty="0" smtClean="0">
                <a:solidFill>
                  <a:schemeClr val="accent1"/>
                </a:solidFill>
              </a:rPr>
              <a:t>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81" y="1529704"/>
            <a:ext cx="2872642" cy="455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20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62973" y="1533265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8" y="1778290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73087" y="1804613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1"/>
                </a:solidFill>
              </a:rPr>
              <a:t>Рэй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Брэдбери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«Марсианские хроники»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73087" y="3070944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 smtClean="0"/>
              <a:t>«Марсианские хроники» — </a:t>
            </a:r>
            <a:r>
              <a:rPr lang="ru-RU" sz="1100" dirty="0"/>
              <a:t>научно-фантастический роман </a:t>
            </a:r>
            <a:r>
              <a:rPr lang="ru-RU" sz="1100" dirty="0" err="1"/>
              <a:t>Рэя</a:t>
            </a:r>
            <a:r>
              <a:rPr lang="ru-RU" sz="1100" dirty="0"/>
              <a:t> </a:t>
            </a:r>
            <a:r>
              <a:rPr lang="ru-RU" sz="1100" dirty="0" err="1"/>
              <a:t>Брэдбери</a:t>
            </a:r>
            <a:r>
              <a:rPr lang="ru-RU" sz="1100" dirty="0"/>
              <a:t>, принёсший автору широкую известность</a:t>
            </a:r>
            <a:r>
              <a:rPr lang="ru-RU" sz="1100" dirty="0" smtClean="0"/>
              <a:t>.</a:t>
            </a:r>
            <a:endParaRPr lang="ru-RU" sz="1100" dirty="0"/>
          </a:p>
          <a:p>
            <a:pPr marL="0" indent="0" algn="just">
              <a:buNone/>
            </a:pPr>
            <a:r>
              <a:rPr lang="ru-RU" sz="1100" dirty="0"/>
              <a:t>Фактически содержание книги представляет собой нечто среднее между собранием коротких историй и эпизодических новелл, включая ранее </a:t>
            </a:r>
            <a:r>
              <a:rPr lang="ru-RU" sz="1100" dirty="0" smtClean="0"/>
              <a:t>опубликованные рассказы </a:t>
            </a:r>
            <a:r>
              <a:rPr lang="ru-RU" sz="1100" dirty="0"/>
              <a:t>в литературных журналах во второй половине 1940-х </a:t>
            </a:r>
            <a:r>
              <a:rPr lang="ru-RU" sz="1100" dirty="0" smtClean="0"/>
              <a:t>годов. </a:t>
            </a:r>
            <a:r>
              <a:rPr lang="ru-RU" sz="1100" dirty="0"/>
              <a:t>В «Марсианских хрониках» отражены основные проблемы, волнующие американское общество в начале 1950-х годов: угроза ядерной войны, тоска по более простой жизни, реакции против расизма и цензуры. Жанр научной фантастики нравился </a:t>
            </a:r>
            <a:r>
              <a:rPr lang="ru-RU" sz="1100" dirty="0" err="1"/>
              <a:t>Брэдбери</a:t>
            </a:r>
            <a:r>
              <a:rPr lang="ru-RU" sz="1100" dirty="0"/>
              <a:t> именно возможностью показать существующее положение дел в мире, используя для этого декорации вымышленного будущего, и таким образом оградить людей от повторения и усугубления ошибок прошлого.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Впервые «Марсианские хроники» были опубликованы в 1950 году в США.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98171" y="846942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7</a:t>
            </a:r>
            <a:r>
              <a:rPr lang="ru-RU" b="1" dirty="0" smtClean="0">
                <a:solidFill>
                  <a:schemeClr val="accent1"/>
                </a:solidFill>
              </a:rPr>
              <a:t>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7" y="1530836"/>
            <a:ext cx="3001840" cy="453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91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Эрнест Хемингуэй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«По ком звонит колокол»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959441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/>
              <a:t>«По ком звонит колокол</a:t>
            </a:r>
            <a:r>
              <a:rPr lang="ru-RU" sz="1000" dirty="0" smtClean="0"/>
              <a:t>» — </a:t>
            </a:r>
            <a:r>
              <a:rPr lang="ru-RU" sz="1000" dirty="0"/>
              <a:t>роман Эрнеста Хемингуэя, вышедший в 1940 году. Вошёл в список бестселлеров по версии </a:t>
            </a:r>
            <a:r>
              <a:rPr lang="ru-RU" sz="1000" dirty="0" err="1"/>
              <a:t>Publishers</a:t>
            </a:r>
            <a:r>
              <a:rPr lang="ru-RU" sz="1000" dirty="0"/>
              <a:t> </a:t>
            </a:r>
            <a:r>
              <a:rPr lang="ru-RU" sz="1000" dirty="0" err="1"/>
              <a:t>Weekly</a:t>
            </a:r>
            <a:r>
              <a:rPr lang="ru-RU" sz="1000" dirty="0"/>
              <a:t> за 1940 и 1941 год в США</a:t>
            </a:r>
            <a:r>
              <a:rPr lang="ru-RU" sz="1000" dirty="0" smtClean="0"/>
              <a:t>.</a:t>
            </a:r>
            <a:endParaRPr lang="ru-RU" sz="1000" dirty="0"/>
          </a:p>
          <a:p>
            <a:pPr marL="0" indent="0" algn="just">
              <a:buNone/>
            </a:pPr>
            <a:r>
              <a:rPr lang="ru-RU" sz="1000" dirty="0"/>
              <a:t>Рассказывает историю Роберта </a:t>
            </a:r>
            <a:r>
              <a:rPr lang="ru-RU" sz="1000" dirty="0" err="1"/>
              <a:t>Джордана</a:t>
            </a:r>
            <a:r>
              <a:rPr lang="ru-RU" sz="1000" dirty="0"/>
              <a:t>, молодого американского бойца Интернациональных бригад, отправленного в тыл </a:t>
            </a:r>
            <a:r>
              <a:rPr lang="ru-RU" sz="1000" dirty="0" err="1"/>
              <a:t>франкистов</a:t>
            </a:r>
            <a:r>
              <a:rPr lang="ru-RU" sz="1000" dirty="0"/>
              <a:t>, к партизанам, во время Гражданской войны в Испании. Как эксперту-подрывнику, ему поручено взорвать мост, чтобы предотвратить подход </a:t>
            </a:r>
            <a:r>
              <a:rPr lang="ru-RU" sz="1000" dirty="0" err="1"/>
              <a:t>франкистских</a:t>
            </a:r>
            <a:r>
              <a:rPr lang="ru-RU" sz="1000" dirty="0"/>
              <a:t> подкреплений при атаке на </a:t>
            </a:r>
            <a:r>
              <a:rPr lang="ru-RU" sz="1000" dirty="0" err="1"/>
              <a:t>Сеговию</a:t>
            </a:r>
            <a:r>
              <a:rPr lang="ru-RU" sz="1000" dirty="0"/>
              <a:t>. Хемингуэй рассказывал, что, описывая Марию в романе, представлял себе Ингрид Бергман, которая спустя три года сыграла её в одноимённом фильме. </a:t>
            </a:r>
          </a:p>
          <a:p>
            <a:pPr marL="0" indent="0" algn="just">
              <a:buNone/>
            </a:pPr>
            <a:r>
              <a:rPr lang="ru-RU" sz="1000" dirty="0" smtClean="0"/>
              <a:t>Название романа восходит к проповеди английского поэта и священника XVII века Джона Донна, отрывок из которой стал эпиграфом к роману: </a:t>
            </a:r>
          </a:p>
          <a:p>
            <a:pPr marL="0" indent="0" algn="just">
              <a:buNone/>
            </a:pPr>
            <a:r>
              <a:rPr lang="ru-RU" sz="1000" dirty="0" smtClean="0"/>
              <a:t> </a:t>
            </a:r>
            <a:r>
              <a:rPr lang="ru-RU" sz="1000" i="1" dirty="0" smtClean="0"/>
              <a:t>«Нет человека, который был бы как Остров, сам по себе, каждый человек есть часть Материка, часть Суши; и если волной снесёт в море береговой Утёс, меньше станет Европа, и так же, если смоет край мыса или разрушит Замок твой или друга твоего; смерть каждого Человека умаляет и меня, ибо я един со всем Человечеством, а потому не спрашивай, по ком звонит колокол: он звонит по Тебе».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35648" y="852144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80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9" y="1531815"/>
            <a:ext cx="2903505" cy="454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64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Владимир Набоков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«Защита Лужина»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3065268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Защита Лужина</a:t>
            </a:r>
            <a:r>
              <a:rPr lang="ru-RU" sz="1100" dirty="0"/>
              <a:t>» — один из наиболее известных романов Владимира Набокова. В основе сюжета — история жизни </a:t>
            </a:r>
            <a:r>
              <a:rPr lang="ru-RU" sz="1100" dirty="0" smtClean="0"/>
              <a:t>шахматного вундеркинда-</a:t>
            </a:r>
            <a:r>
              <a:rPr lang="ru-RU" sz="1100" dirty="0" err="1" smtClean="0"/>
              <a:t>аутиста</a:t>
            </a:r>
            <a:r>
              <a:rPr lang="ru-RU" sz="1100" dirty="0" smtClean="0"/>
              <a:t> </a:t>
            </a:r>
            <a:r>
              <a:rPr lang="ru-RU" sz="1100" dirty="0"/>
              <a:t>Лужина, в образе которого угадываются черты друга Набокова — Курта фон </a:t>
            </a:r>
            <a:r>
              <a:rPr lang="ru-RU" sz="1100" dirty="0" err="1"/>
              <a:t>Барделебена</a:t>
            </a:r>
            <a:r>
              <a:rPr lang="ru-RU" sz="1100" dirty="0"/>
              <a:t>. При этом существенно, что Лужин русский — подробно описано его детство, отношения с родителями, гимназия и эмигрантская среда в Берлине.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Работу над романом Набоков начал весной 1929 года в </a:t>
            </a:r>
            <a:r>
              <a:rPr lang="ru-RU" sz="1100" dirty="0" err="1"/>
              <a:t>Ле</a:t>
            </a:r>
            <a:r>
              <a:rPr lang="ru-RU" sz="1100" dirty="0"/>
              <a:t> </a:t>
            </a:r>
            <a:r>
              <a:rPr lang="ru-RU" sz="1100" dirty="0" err="1"/>
              <a:t>Булу</a:t>
            </a:r>
            <a:r>
              <a:rPr lang="ru-RU" sz="1100" dirty="0"/>
              <a:t> (Восточные Пиренеи) и закончил в августе того же года в Берлине. В 1929—1930 годах Набоков под псевдонимом В. Сирин опубликовал его в журнале «Современные записки», а затем отдельной книгой в издательстве «Слово» (Берлин, 1930).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Марлен </a:t>
            </a:r>
            <a:r>
              <a:rPr lang="ru-RU" sz="1100" dirty="0" err="1"/>
              <a:t>Горрис</a:t>
            </a:r>
            <a:r>
              <a:rPr lang="ru-RU" sz="1100" dirty="0"/>
              <a:t> в 2000 году поставила по роману одноимённый фильм с Джоном </a:t>
            </a:r>
            <a:r>
              <a:rPr lang="ru-RU" sz="1100" dirty="0" err="1"/>
              <a:t>Туртурро</a:t>
            </a:r>
            <a:r>
              <a:rPr lang="ru-RU" sz="1100" dirty="0"/>
              <a:t> и Эмили Уотсон.</a:t>
            </a:r>
            <a:endParaRPr lang="ru-RU" sz="11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35648" y="852144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9</a:t>
            </a:r>
            <a:r>
              <a:rPr lang="ru-RU" b="1" dirty="0" smtClean="0">
                <a:solidFill>
                  <a:schemeClr val="accent1"/>
                </a:solidFill>
              </a:rPr>
              <a:t>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8" y="1527589"/>
            <a:ext cx="2929505" cy="453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5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42963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Теодор Драйзер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«Сестра Керри»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3135217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«Сестра Керри</a:t>
            </a:r>
            <a:r>
              <a:rPr lang="ru-RU" sz="1100" dirty="0" smtClean="0"/>
              <a:t>» — </a:t>
            </a:r>
            <a:r>
              <a:rPr lang="ru-RU" sz="1100" dirty="0"/>
              <a:t>первый роман американского писателя Теодора Драйзера, опубликованный в 1900 году.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Для мировой литературы этот роман стал одним из символов американского реализма: с неподдельной правдоподобностью Драйзер рисует картину провинциальной актрисы, ищущей счастья в большом </a:t>
            </a:r>
            <a:r>
              <a:rPr lang="ru-RU" sz="1100" dirty="0" smtClean="0"/>
              <a:t>городе. Как </a:t>
            </a:r>
            <a:r>
              <a:rPr lang="ru-RU" sz="1100" dirty="0"/>
              <a:t>позже скажет сам автор, в </a:t>
            </a:r>
            <a:r>
              <a:rPr lang="ru-RU" sz="1100" dirty="0" smtClean="0"/>
              <a:t>«Сестре Керри» и </a:t>
            </a:r>
            <a:r>
              <a:rPr lang="ru-RU" sz="1100" dirty="0"/>
              <a:t>в следующем, не менее реалистическом романе </a:t>
            </a:r>
            <a:r>
              <a:rPr lang="ru-RU" sz="1100" dirty="0" smtClean="0"/>
              <a:t>«Дженни Герхардт», </a:t>
            </a:r>
            <a:r>
              <a:rPr lang="ru-RU" sz="1100" dirty="0"/>
              <a:t>он использовал события из жизни своих сестер.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 smtClean="0"/>
              <a:t>Критика </a:t>
            </a:r>
            <a:r>
              <a:rPr lang="ru-RU" sz="1100" dirty="0"/>
              <a:t>в начале XX века приняла первые произведения Драйзера прохладно, даже враждебно. Хотя тот факт, что обе книги не только принадлежат перу будущего автора </a:t>
            </a:r>
            <a:r>
              <a:rPr lang="ru-RU" sz="1100" dirty="0" smtClean="0"/>
              <a:t>«Американской трагедии» </a:t>
            </a:r>
            <a:r>
              <a:rPr lang="ru-RU" sz="1100" dirty="0"/>
              <a:t>и </a:t>
            </a:r>
            <a:r>
              <a:rPr lang="ru-RU" sz="1100" dirty="0" smtClean="0"/>
              <a:t>«Финансиста», </a:t>
            </a:r>
            <a:r>
              <a:rPr lang="ru-RU" sz="1100" dirty="0"/>
              <a:t>но и до сих пор интересны читателю, только подтверждает предвзятость и недальновидность тех реакционных оценок. </a:t>
            </a:r>
            <a:endParaRPr lang="ru-RU" sz="11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120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8" y="1527589"/>
            <a:ext cx="2885553" cy="453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8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925326"/>
            <a:ext cx="5799016" cy="992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Эмиль Золя «Человек-зверь»  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989793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dirty="0"/>
              <a:t>«</a:t>
            </a:r>
            <a:r>
              <a:rPr lang="ru-RU" sz="1000" dirty="0" smtClean="0"/>
              <a:t>Человек-зверь» — </a:t>
            </a:r>
            <a:r>
              <a:rPr lang="ru-RU" sz="1000" dirty="0"/>
              <a:t>семнадцатый том цикла о </a:t>
            </a:r>
            <a:r>
              <a:rPr lang="ru-RU" sz="1000" dirty="0" err="1"/>
              <a:t>Ругон-Маккарах</a:t>
            </a:r>
            <a:r>
              <a:rPr lang="ru-RU" sz="1000" dirty="0"/>
              <a:t> французского писателя Эмиля Золя, роман-нуар и в то же время произведение, описывающее французскую железную дорогу девятнадцатого века</a:t>
            </a:r>
            <a:r>
              <a:rPr lang="ru-RU" sz="1000" dirty="0" smtClean="0"/>
              <a:t>. </a:t>
            </a:r>
          </a:p>
          <a:p>
            <a:pPr marL="0" indent="0" algn="just">
              <a:buNone/>
            </a:pPr>
            <a:r>
              <a:rPr lang="ru-RU" sz="1000" dirty="0" smtClean="0"/>
              <a:t>Данный </a:t>
            </a:r>
            <a:r>
              <a:rPr lang="ru-RU" sz="1000" dirty="0"/>
              <a:t>роман не входил в первоначальный список романов, которые автор планировал включить в цикл. </a:t>
            </a:r>
            <a:r>
              <a:rPr lang="ru-RU" sz="1000" dirty="0" smtClean="0"/>
              <a:t>Текст </a:t>
            </a:r>
            <a:r>
              <a:rPr lang="ru-RU" sz="1000" dirty="0"/>
              <a:t>ещё не имел собственного названия, но писатель уже планировать совместить описание жизни железной дороги с элементами судебного романа. Главным героем был назван </a:t>
            </a:r>
            <a:r>
              <a:rPr lang="ru-RU" sz="1000" dirty="0" err="1"/>
              <a:t>Этьен</a:t>
            </a:r>
            <a:r>
              <a:rPr lang="ru-RU" sz="1000" dirty="0"/>
              <a:t> </a:t>
            </a:r>
            <a:r>
              <a:rPr lang="ru-RU" sz="1000" dirty="0" err="1"/>
              <a:t>Лантье</a:t>
            </a:r>
            <a:r>
              <a:rPr lang="ru-RU" sz="1000" dirty="0"/>
              <a:t> (из романа «Жерминаль»), но впоследствии Золя ввёл в родословие </a:t>
            </a:r>
            <a:r>
              <a:rPr lang="ru-RU" sz="1000" dirty="0" err="1"/>
              <a:t>Ругон-Маккаров</a:t>
            </a:r>
            <a:r>
              <a:rPr lang="ru-RU" sz="1000" dirty="0"/>
              <a:t> новый </a:t>
            </a:r>
            <a:r>
              <a:rPr lang="ru-RU" sz="1000" dirty="0" smtClean="0"/>
              <a:t>персонаж. </a:t>
            </a:r>
            <a:r>
              <a:rPr lang="ru-RU" sz="1000" dirty="0"/>
              <a:t>При создании материала писатель использовал элементы реальных судебных </a:t>
            </a:r>
            <a:r>
              <a:rPr lang="ru-RU" sz="1000" dirty="0" smtClean="0"/>
              <a:t>дел.</a:t>
            </a:r>
            <a:endParaRPr lang="ru-RU" sz="1000" dirty="0"/>
          </a:p>
          <a:p>
            <a:pPr marL="0" indent="0" algn="just">
              <a:buNone/>
            </a:pPr>
            <a:r>
              <a:rPr lang="ru-RU" sz="1000" dirty="0"/>
              <a:t>«Человек-зверь» является наиболее полной реализацией литературной концепции влияния наследования черт предков на жизнь человека, которую Золя развил на основе работ доктора </a:t>
            </a:r>
            <a:r>
              <a:rPr lang="ru-RU" sz="1000" dirty="0" err="1"/>
              <a:t>Проспера</a:t>
            </a:r>
            <a:r>
              <a:rPr lang="ru-RU" sz="1000" dirty="0"/>
              <a:t> Лукаса, и в то же время типичной реализацией натуралистического метода документирования, представленного в социальных романах. Роман также является интерпретацией взглядов писателя на проблемы технического прогресса и человеческой натуры. </a:t>
            </a:r>
            <a:endParaRPr lang="ru-RU" sz="10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130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2" y="1527589"/>
            <a:ext cx="2907515" cy="453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83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31740"/>
            <a:ext cx="5799016" cy="99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Фёдор Достоевский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«Братья Карамазовы»</a:t>
            </a:r>
            <a:endParaRPr lang="ru-RU" sz="28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2880941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Братья Карамазовы</a:t>
            </a:r>
            <a:r>
              <a:rPr lang="ru-RU" sz="1100" dirty="0"/>
              <a:t>» — последний роман Ф. М. Достоевского, который автор писал два года. Роман был напечатан частями в журнале «Русский вестник». Достоевский задумывал роман как первую часть эпического романа «История Великого грешника». Произведение было окончено в ноябре 1880 года. Писатель умер через два месяца после публикации</a:t>
            </a:r>
            <a:r>
              <a:rPr lang="ru-RU" sz="1100" dirty="0" smtClean="0"/>
              <a:t>.</a:t>
            </a:r>
            <a:endParaRPr lang="ru-RU" sz="1100" dirty="0"/>
          </a:p>
          <a:p>
            <a:pPr marL="0" indent="0" algn="just">
              <a:buNone/>
            </a:pPr>
            <a:r>
              <a:rPr lang="ru-RU" sz="1100" dirty="0"/>
              <a:t>Роман затрагивает глубокие вопросы: о Боге, свободе, морали. </a:t>
            </a:r>
            <a:endParaRPr lang="ru-RU" sz="1100" dirty="0" smtClean="0"/>
          </a:p>
          <a:p>
            <a:pPr marL="0" indent="0" algn="just">
              <a:buNone/>
            </a:pPr>
            <a:r>
              <a:rPr lang="ru-RU" sz="1100" dirty="0"/>
              <a:t>Литературовед Георгий </a:t>
            </a:r>
            <a:r>
              <a:rPr lang="ru-RU" sz="1100" dirty="0" err="1"/>
              <a:t>Фридлендер</a:t>
            </a:r>
            <a:r>
              <a:rPr lang="ru-RU" sz="1100" dirty="0"/>
              <a:t> отметил, что характеры персонажей романа казались современникам писателя «исключительными, нарочито взвинченными и неправдоподобными». Публицист и литературный критик Николай Михайловский упрекал Достоевского «в нарочитой жестокости» по отношению к своим героям, которые подвергаются «ненужным мучениям</a:t>
            </a:r>
            <a:r>
              <a:rPr lang="ru-RU" sz="1100" dirty="0" smtClean="0"/>
              <a:t>».</a:t>
            </a:r>
          </a:p>
          <a:p>
            <a:pPr marL="0" indent="0" algn="just">
              <a:buNone/>
            </a:pPr>
            <a:r>
              <a:rPr lang="ru-RU" sz="1100" dirty="0"/>
              <a:t>Французский дипломат и литературный критик </a:t>
            </a:r>
            <a:r>
              <a:rPr lang="ru-RU" sz="1100" dirty="0" err="1"/>
              <a:t>Эжен</a:t>
            </a:r>
            <a:r>
              <a:rPr lang="ru-RU" sz="1100" dirty="0"/>
              <a:t> де </a:t>
            </a:r>
            <a:r>
              <a:rPr lang="ru-RU" sz="1100" dirty="0" err="1"/>
              <a:t>Вогюэ</a:t>
            </a:r>
            <a:r>
              <a:rPr lang="ru-RU" sz="1100" dirty="0"/>
              <a:t> полагал, что значение романа «Братья Карамазовы» не столько в анализе социальных, нравственных и психологических проблем, сколько «в отражении особых, незнакомых западному человеку метафизических свойств „русской души</a:t>
            </a:r>
            <a:r>
              <a:rPr lang="ru-RU" sz="1100" dirty="0" smtClean="0"/>
              <a:t>“».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140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2" y="1527590"/>
            <a:ext cx="2899701" cy="457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94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7322" y="1527589"/>
            <a:ext cx="6424246" cy="453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561" y="238208"/>
            <a:ext cx="7991231" cy="12174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Книги-юбиляры </a:t>
            </a:r>
            <a:r>
              <a:rPr lang="ru-RU" b="1" dirty="0" smtClean="0">
                <a:solidFill>
                  <a:schemeClr val="accent1"/>
                </a:solidFill>
              </a:rPr>
              <a:t>2020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37" y="1707988"/>
            <a:ext cx="5799016" cy="9925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19937" y="1707988"/>
            <a:ext cx="5799016" cy="9925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Жюль Верн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«20 000 лье </a:t>
            </a:r>
            <a:r>
              <a:rPr lang="ru-RU" sz="2800" b="1" dirty="0">
                <a:solidFill>
                  <a:schemeClr val="accent1"/>
                </a:solidFill>
              </a:rPr>
              <a:t>под </a:t>
            </a:r>
            <a:r>
              <a:rPr lang="ru-RU" sz="2800" b="1" dirty="0" smtClean="0">
                <a:solidFill>
                  <a:schemeClr val="accent1"/>
                </a:solidFill>
              </a:rPr>
              <a:t>водой»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993" b="-1607"/>
          <a:stretch/>
        </p:blipFill>
        <p:spPr>
          <a:xfrm rot="5400000">
            <a:off x="-1963362" y="2682689"/>
            <a:ext cx="6106355" cy="1495551"/>
          </a:xfrm>
          <a:prstGeom prst="rect">
            <a:avLst/>
          </a:prstGeom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5319937" y="3002745"/>
            <a:ext cx="5799016" cy="2995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/>
              <a:t>«</a:t>
            </a:r>
            <a:r>
              <a:rPr lang="ru-RU" sz="1100" dirty="0" smtClean="0"/>
              <a:t>Двадцать тысяч </a:t>
            </a:r>
            <a:r>
              <a:rPr lang="ru-RU" sz="1100" dirty="0"/>
              <a:t>лье под </a:t>
            </a:r>
            <a:r>
              <a:rPr lang="ru-RU" sz="1100" dirty="0" smtClean="0"/>
              <a:t>водой» — </a:t>
            </a:r>
            <a:r>
              <a:rPr lang="ru-RU" sz="1100" dirty="0"/>
              <a:t>классический научно-фантастический роман французского писателя Жюля Верна, впервые опубликованный с 20 марта 1869 по 20 июня 1870 года в журнале «</a:t>
            </a:r>
            <a:r>
              <a:rPr lang="ru-RU" sz="1100" dirty="0" err="1"/>
              <a:t>Magasin</a:t>
            </a:r>
            <a:r>
              <a:rPr lang="ru-RU" sz="1100" dirty="0"/>
              <a:t> </a:t>
            </a:r>
            <a:r>
              <a:rPr lang="ru-RU" sz="1100" dirty="0" err="1"/>
              <a:t>d’éducation</a:t>
            </a:r>
            <a:r>
              <a:rPr lang="ru-RU" sz="1100" dirty="0"/>
              <a:t> </a:t>
            </a:r>
            <a:r>
              <a:rPr lang="ru-RU" sz="1100" dirty="0" err="1"/>
              <a:t>et</a:t>
            </a:r>
            <a:r>
              <a:rPr lang="ru-RU" sz="1100" dirty="0"/>
              <a:t> </a:t>
            </a:r>
            <a:r>
              <a:rPr lang="ru-RU" sz="1100" dirty="0" err="1"/>
              <a:t>de</a:t>
            </a:r>
            <a:r>
              <a:rPr lang="ru-RU" sz="1100" dirty="0"/>
              <a:t> </a:t>
            </a:r>
            <a:r>
              <a:rPr lang="ru-RU" sz="1100" dirty="0" err="1" smtClean="0"/>
              <a:t>récréation</a:t>
            </a:r>
            <a:r>
              <a:rPr lang="ru-RU" sz="1100" dirty="0" smtClean="0"/>
              <a:t>», издававшемся </a:t>
            </a:r>
            <a:r>
              <a:rPr lang="ru-RU" sz="1100" dirty="0"/>
              <a:t>Пьер-Жюлем </a:t>
            </a:r>
            <a:r>
              <a:rPr lang="ru-RU" sz="1100" dirty="0" err="1"/>
              <a:t>Этцелем</a:t>
            </a:r>
            <a:r>
              <a:rPr lang="ru-RU" sz="1100" dirty="0"/>
              <a:t> в Париже и вышедший отдельным изданием в 1870 году</a:t>
            </a:r>
            <a:r>
              <a:rPr lang="ru-RU" sz="1100" dirty="0" smtClean="0"/>
              <a:t>.</a:t>
            </a:r>
            <a:endParaRPr lang="ru-RU" sz="1100" dirty="0"/>
          </a:p>
          <a:p>
            <a:pPr marL="0" indent="0" algn="just">
              <a:buNone/>
            </a:pPr>
            <a:r>
              <a:rPr lang="ru-RU" sz="1100" dirty="0"/>
              <a:t>Роман повествует о части путешествий французского профессора </a:t>
            </a:r>
            <a:r>
              <a:rPr lang="ru-RU" sz="1100" dirty="0" err="1"/>
              <a:t>Аронакса</a:t>
            </a:r>
            <a:r>
              <a:rPr lang="ru-RU" sz="1100" dirty="0"/>
              <a:t> (в том числе и подводных), проделанных им на подводной лодке «Наутилус», под командованием капитана Немо, построенной им (Немо), записанной со слов профессора Музея естественной истории Пьера </a:t>
            </a:r>
            <a:r>
              <a:rPr lang="ru-RU" sz="1100" dirty="0" err="1" smtClean="0"/>
              <a:t>Аронакса</a:t>
            </a:r>
            <a:r>
              <a:rPr lang="ru-RU" sz="1100" dirty="0" smtClean="0"/>
              <a:t>, </a:t>
            </a:r>
            <a:r>
              <a:rPr lang="ru-RU" sz="1100" dirty="0"/>
              <a:t>одного из пассажиров этой субмарины, случайно оказавшегося на её борту</a:t>
            </a:r>
            <a:r>
              <a:rPr lang="ru-RU" sz="1100" dirty="0" smtClean="0"/>
              <a:t>.</a:t>
            </a:r>
          </a:p>
          <a:p>
            <a:pPr marL="0" indent="0" algn="just">
              <a:buNone/>
            </a:pPr>
            <a:r>
              <a:rPr lang="ru-RU" sz="1100" dirty="0"/>
              <a:t>Название романа относится к расстоянию, пройденному под поверхностью моря, а не к глубине погружения, поскольку 20 000 метрических лье — это 80 тысяч километров, более 6 диаметров Земли.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8079" y="854108"/>
            <a:ext cx="3456352" cy="78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150 лет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2" y="1527588"/>
            <a:ext cx="2884070" cy="453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673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427</TotalTime>
  <Words>2556</Words>
  <Application>Microsoft Office PowerPoint</Application>
  <PresentationFormat>Широкоэкранный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  <vt:lpstr>Книги-юбиляры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Книги-юбиляры 2016</dc:title>
  <dc:creator>Ларионова Татьяна Андреевна</dc:creator>
  <cp:lastModifiedBy>Ларионова Татьяна Андреевна</cp:lastModifiedBy>
  <cp:revision>56</cp:revision>
  <dcterms:created xsi:type="dcterms:W3CDTF">2016-11-21T02:46:41Z</dcterms:created>
  <dcterms:modified xsi:type="dcterms:W3CDTF">2020-12-21T07:35:09Z</dcterms:modified>
</cp:coreProperties>
</file>